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8"/>
  </p:notesMasterIdLst>
  <p:sldIdLst>
    <p:sldId id="282" r:id="rId2"/>
    <p:sldId id="283" r:id="rId3"/>
    <p:sldId id="284" r:id="rId4"/>
    <p:sldId id="286" r:id="rId5"/>
    <p:sldId id="285" r:id="rId6"/>
    <p:sldId id="287" r:id="rId7"/>
  </p:sldIdLst>
  <p:sldSz cx="13322300" cy="74676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TH SarabunPSK" panose="020B0500040200020003" pitchFamily="34" charset="-34"/>
      <p:regular r:id="rId13"/>
      <p:bold r:id="rId14"/>
      <p:italic r:id="rId15"/>
      <p:boldItalic r:id="rId16"/>
    </p:embeddedFont>
  </p:embeddedFontLst>
  <p:defaultTextStyle>
    <a:defPPr>
      <a:defRPr lang="th-TH"/>
    </a:defPPr>
    <a:lvl1pPr marL="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59399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187988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1781983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2375977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2969971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3563965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415796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475195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41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00FF"/>
    <a:srgbClr val="00CCFF"/>
    <a:srgbClr val="FFFF99"/>
    <a:srgbClr val="FFFF00"/>
    <a:srgbClr val="A2E2C2"/>
    <a:srgbClr val="FFFFFB"/>
    <a:srgbClr val="FFFFF3"/>
    <a:srgbClr val="86E7FA"/>
    <a:srgbClr val="B3E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743" autoAdjust="0"/>
  </p:normalViewPr>
  <p:slideViewPr>
    <p:cSldViewPr snapToGrid="0" showGuides="1">
      <p:cViewPr varScale="1">
        <p:scale>
          <a:sx n="66" d="100"/>
          <a:sy n="66" d="100"/>
        </p:scale>
        <p:origin x="642" y="78"/>
      </p:cViewPr>
      <p:guideLst>
        <p:guide orient="horz" pos="2352"/>
        <p:guide pos="41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1EE71-F37F-4AE2-B385-0E95EEF4F216}" type="datetimeFigureOut">
              <a:rPr lang="th-TH" smtClean="0"/>
              <a:t>24/08/64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5800"/>
            <a:ext cx="611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D23AC-BB6B-4706-996A-148A998441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5788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9173" y="2319797"/>
            <a:ext cx="11323955" cy="16006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8345" y="4231640"/>
            <a:ext cx="9325610" cy="1908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3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7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7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6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6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5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51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60CA-E009-4FA6-95A4-56CBF26C3E53}" type="datetime1">
              <a:rPr lang="th-TH" smtClean="0"/>
              <a:t>24/08/64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194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165D-2F79-47A2-99E6-9D0E90575134}" type="datetime1">
              <a:rPr lang="th-TH" smtClean="0"/>
              <a:t>24/08/64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612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8667" y="299051"/>
            <a:ext cx="2997518" cy="63716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115" y="299051"/>
            <a:ext cx="8770514" cy="63716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287B-A7B1-4599-8E6D-1C86D7A087C6}" type="datetime1">
              <a:rPr lang="th-TH" smtClean="0"/>
              <a:t>24/08/64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488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7B5E-A489-411B-81AA-0130CF1D5343}" type="datetime1">
              <a:rPr lang="th-TH" smtClean="0"/>
              <a:t>24/08/64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491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370" y="4798625"/>
            <a:ext cx="11323955" cy="1483148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370" y="3165088"/>
            <a:ext cx="11323955" cy="163353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399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879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819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759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699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63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579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519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D59EC-513C-45FB-9359-48FDBA187A4D}" type="datetime1">
              <a:rPr lang="th-TH" smtClean="0"/>
              <a:t>24/08/64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35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115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2169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28E3-DEE2-4500-B2D9-A13A77B6CA60}" type="datetime1">
              <a:rPr lang="th-TH" smtClean="0"/>
              <a:t>24/08/64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351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671567"/>
            <a:ext cx="5886329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115" y="2368197"/>
            <a:ext cx="5886329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7544" y="1671567"/>
            <a:ext cx="5888642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67544" y="2368197"/>
            <a:ext cx="5888642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5F39-333F-4E7E-85FA-BEC7CA0F528F}" type="datetime1">
              <a:rPr lang="th-TH" smtClean="0"/>
              <a:t>24/08/64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936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6450-F75F-42BA-9235-043616006C11}" type="datetime1">
              <a:rPr lang="th-TH" smtClean="0"/>
              <a:t>24/08/64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021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8663-AAFE-41A4-8BF2-5077B1F6EA3C}" type="datetime1">
              <a:rPr lang="th-TH" smtClean="0"/>
              <a:t>24/08/64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058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16" y="297321"/>
            <a:ext cx="4382945" cy="126534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649" y="297322"/>
            <a:ext cx="7447536" cy="637339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116" y="1562665"/>
            <a:ext cx="4382945" cy="5108046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C67E-E4F2-42F6-B9F5-0395DE22142E}" type="datetime1">
              <a:rPr lang="th-TH" smtClean="0"/>
              <a:t>24/08/64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26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264" y="5227320"/>
            <a:ext cx="7993380" cy="617115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11264" y="667244"/>
            <a:ext cx="7993380" cy="4480560"/>
          </a:xfrm>
        </p:spPr>
        <p:txBody>
          <a:bodyPr/>
          <a:lstStyle>
            <a:lvl1pPr marL="0" indent="0">
              <a:buNone/>
              <a:defRPr sz="4200"/>
            </a:lvl1pPr>
            <a:lvl2pPr marL="593994" indent="0">
              <a:buNone/>
              <a:defRPr sz="3600"/>
            </a:lvl2pPr>
            <a:lvl3pPr marL="1187988" indent="0">
              <a:buNone/>
              <a:defRPr sz="3100"/>
            </a:lvl3pPr>
            <a:lvl4pPr marL="1781983" indent="0">
              <a:buNone/>
              <a:defRPr sz="2600"/>
            </a:lvl4pPr>
            <a:lvl5pPr marL="2375977" indent="0">
              <a:buNone/>
              <a:defRPr sz="2600"/>
            </a:lvl5pPr>
            <a:lvl6pPr marL="2969971" indent="0">
              <a:buNone/>
              <a:defRPr sz="2600"/>
            </a:lvl6pPr>
            <a:lvl7pPr marL="3563965" indent="0">
              <a:buNone/>
              <a:defRPr sz="2600"/>
            </a:lvl7pPr>
            <a:lvl8pPr marL="4157960" indent="0">
              <a:buNone/>
              <a:defRPr sz="2600"/>
            </a:lvl8pPr>
            <a:lvl9pPr marL="4751954" indent="0">
              <a:buNone/>
              <a:defRPr sz="26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1264" y="5844435"/>
            <a:ext cx="7993380" cy="876405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5E2D-534A-46B2-B8E2-1A48239CE867}" type="datetime1">
              <a:rPr lang="th-TH" smtClean="0"/>
              <a:t>24/08/64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417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115" y="299050"/>
            <a:ext cx="11990070" cy="1244600"/>
          </a:xfrm>
          <a:prstGeom prst="rect">
            <a:avLst/>
          </a:prstGeom>
        </p:spPr>
        <p:txBody>
          <a:bodyPr vert="horz" lIns="118799" tIns="59399" rIns="118799" bIns="5939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742440"/>
            <a:ext cx="11990070" cy="4928271"/>
          </a:xfrm>
          <a:prstGeom prst="rect">
            <a:avLst/>
          </a:prstGeom>
        </p:spPr>
        <p:txBody>
          <a:bodyPr vert="horz" lIns="118799" tIns="59399" rIns="118799" bIns="593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115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490CC-60D7-45F2-9579-F466F1583C51}" type="datetime1">
              <a:rPr lang="th-TH" smtClean="0"/>
              <a:t>24/08/64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1786" y="6921359"/>
            <a:ext cx="4218728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7648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145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187988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496" indent="-445496" algn="l" defTabSz="1187988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65241" indent="-371246" algn="l" defTabSz="118798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84986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78980" indent="-296997" algn="l" defTabSz="1187988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72974" indent="-296997" algn="l" defTabSz="1187988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6968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60963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4957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48951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59399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988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983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375977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971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965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15796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475195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r"/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01444" y="-35871"/>
            <a:ext cx="6223817" cy="1781952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การบริการร่วมและรวม </a:t>
            </a:r>
          </a:p>
          <a:p>
            <a:pPr algn="r"/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Composite Service (CaaS)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7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.1 ความหมาย 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336977" y="2547587"/>
            <a:ext cx="11044001" cy="4331073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3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 ส่วนทำหน้าที่รวมโปรแกรมประยุกต์ หรือจัดลำดับการเชื่อมโยงแบบ </a:t>
            </a:r>
            <a:r>
              <a:rPr lang="en-US" sz="3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workflow </a:t>
            </a:r>
            <a:r>
              <a:rPr lang="th-TH" sz="3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ข้ามเครือข่าย รวมถึงการจัดการด้านความปลอดภัย แบ่งออกเป็น 3 แบบ คือ</a:t>
            </a:r>
          </a:p>
          <a:p>
            <a:r>
              <a:rPr lang="en-US" sz="3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Public clouds </a:t>
            </a:r>
            <a:r>
              <a:rPr lang="th-TH" sz="3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 </a:t>
            </a:r>
            <a:r>
              <a:rPr lang="en-US" sz="3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server </a:t>
            </a:r>
            <a:r>
              <a:rPr lang="th-TH" sz="3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จำนวนมากและตั้งอยู่หลายๆที่ ซึ่งผู้ใช้จะใช้บริการผ่าน </a:t>
            </a:r>
            <a:r>
              <a:rPr lang="en-US" sz="3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application </a:t>
            </a:r>
            <a:r>
              <a:rPr lang="th-TH" sz="3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3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service</a:t>
            </a:r>
          </a:p>
          <a:p>
            <a:r>
              <a:rPr lang="en-US" sz="3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Private cloud </a:t>
            </a:r>
            <a:r>
              <a:rPr lang="th-TH" sz="3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ผู้ใช้บริการเป็นผู้บริหารจัดการระบบเอง โดยจะมีการจำลอง </a:t>
            </a:r>
            <a:r>
              <a:rPr lang="en-US" sz="3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cloud computing </a:t>
            </a:r>
            <a:r>
              <a:rPr lang="th-TH" sz="3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ขึ้นมาใช้งานใน </a:t>
            </a:r>
            <a:r>
              <a:rPr lang="en-US" sz="3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network </a:t>
            </a:r>
            <a:r>
              <a:rPr lang="th-TH" sz="3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ส่วนตัว รูปแบบนี้จะช่วยลดค่าใช้จ่ายเพราะมีการแชร์ทรัพยากรร่วมกัน และ </a:t>
            </a:r>
          </a:p>
          <a:p>
            <a:r>
              <a:rPr lang="th-TH" sz="3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มีความสะดวกเนื่องจากผู้ให้บริการจะมีหน้าที่ติดตั้งระบบและดูแลรักษาให้</a:t>
            </a:r>
          </a:p>
          <a:p>
            <a:r>
              <a:rPr lang="en-US" sz="3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Hybrid cloud </a:t>
            </a:r>
            <a:r>
              <a:rPr lang="th-TH" sz="3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ประกอบขึ้นด้วยผู้ให้บริการแบบ </a:t>
            </a:r>
            <a:r>
              <a:rPr lang="en-US" sz="3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public </a:t>
            </a:r>
            <a:r>
              <a:rPr lang="th-TH" sz="3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private </a:t>
            </a:r>
            <a:r>
              <a:rPr lang="th-TH" sz="3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ส่วนใหญ่จะเน้นไปทางระบบ </a:t>
            </a:r>
            <a:r>
              <a:rPr lang="en-US" sz="3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enterprise</a:t>
            </a:r>
          </a:p>
          <a:p>
            <a:endParaRPr lang="th-TH" sz="3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932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55012" y="745161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7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.2 รูปแบบของ</a:t>
            </a:r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 Composite Service (CaaS)</a:t>
            </a:r>
            <a:endParaRPr lang="th-TH" sz="4400" b="1" dirty="0">
              <a:latin typeface="TH SarabunPSK" panose="020B0500040200020003" pitchFamily="34" charset="-34"/>
              <a:ea typeface="AngsanaUPC" charset="0"/>
              <a:cs typeface="TH SarabunPSK" panose="020B0500040200020003" pitchFamily="34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04A28BCC-969B-4E2C-9B7D-79929BB4CE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3683" y="2565137"/>
            <a:ext cx="7609669" cy="388457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489641B-C4F7-4141-9790-DCCD65650BB5}"/>
              </a:ext>
            </a:extLst>
          </p:cNvPr>
          <p:cNvSpPr txBox="1"/>
          <p:nvPr/>
        </p:nvSpPr>
        <p:spPr>
          <a:xfrm>
            <a:off x="7101444" y="-35871"/>
            <a:ext cx="6223817" cy="1781952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การบริการร่วมและรวม </a:t>
            </a:r>
          </a:p>
          <a:p>
            <a:pPr algn="r"/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Composite Service (CaaS)</a:t>
            </a:r>
          </a:p>
        </p:txBody>
      </p:sp>
    </p:spTree>
    <p:extLst>
      <p:ext uri="{BB962C8B-B14F-4D97-AF65-F5344CB8AC3E}">
        <p14:creationId xmlns:p14="http://schemas.microsoft.com/office/powerpoint/2010/main" val="915112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7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.3 ชนิดของ</a:t>
            </a:r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 Cloud</a:t>
            </a:r>
            <a:endParaRPr lang="th-TH" sz="4400" b="1" dirty="0">
              <a:latin typeface="TH SarabunPSK" panose="020B0500040200020003" pitchFamily="34" charset="-34"/>
              <a:ea typeface="AngsanaUPC" charset="0"/>
              <a:cs typeface="TH SarabunPSK" panose="020B0500040200020003" pitchFamily="34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à¸à¸¥à¸à¸²à¸£à¸à¹à¸à¸«à¸²à¸£à¸¹à¸à¸ à¸²à¸à¸ªà¸³à¸«à¸£à¸±à¸ private clouds">
            <a:extLst>
              <a:ext uri="{FF2B5EF4-FFF2-40B4-BE49-F238E27FC236}">
                <a16:creationId xmlns:a16="http://schemas.microsoft.com/office/drawing/2014/main" id="{1224A6F9-E6BC-459E-8EF8-3F1CA87B7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228" y="2856178"/>
            <a:ext cx="7972425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007D298-7AFD-4016-A940-1137BD8C29D3}"/>
              </a:ext>
            </a:extLst>
          </p:cNvPr>
          <p:cNvSpPr txBox="1"/>
          <p:nvPr/>
        </p:nvSpPr>
        <p:spPr>
          <a:xfrm>
            <a:off x="7101444" y="-35871"/>
            <a:ext cx="6223817" cy="1781952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การบริการร่วมและรวม </a:t>
            </a:r>
          </a:p>
          <a:p>
            <a:pPr algn="r"/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Composite Service (CaaS)</a:t>
            </a:r>
          </a:p>
        </p:txBody>
      </p:sp>
    </p:spTree>
    <p:extLst>
      <p:ext uri="{BB962C8B-B14F-4D97-AF65-F5344CB8AC3E}">
        <p14:creationId xmlns:p14="http://schemas.microsoft.com/office/powerpoint/2010/main" val="977409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7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.3 ชนิดของ</a:t>
            </a:r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 Cloud</a:t>
            </a:r>
            <a:endParaRPr lang="th-TH" sz="4400" b="1" dirty="0">
              <a:latin typeface="TH SarabunPSK" panose="020B0500040200020003" pitchFamily="34" charset="-34"/>
              <a:ea typeface="AngsanaUPC" charset="0"/>
              <a:cs typeface="TH SarabunPSK" panose="020B0500040200020003" pitchFamily="34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à¸à¸¥à¸à¸²à¸£à¸à¹à¸à¸«à¸²à¸£à¸¹à¸à¸ à¸²à¸à¸ªà¸³à¸«à¸£à¸±à¸ Public clouds">
            <a:extLst>
              <a:ext uri="{FF2B5EF4-FFF2-40B4-BE49-F238E27FC236}">
                <a16:creationId xmlns:a16="http://schemas.microsoft.com/office/drawing/2014/main" id="{8B7DC0F7-C00B-428B-A4EC-064154712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419" y="2558002"/>
            <a:ext cx="6858000" cy="393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8588FE7-F795-4BAD-81E8-52D8183D90AF}"/>
              </a:ext>
            </a:extLst>
          </p:cNvPr>
          <p:cNvSpPr txBox="1"/>
          <p:nvPr/>
        </p:nvSpPr>
        <p:spPr>
          <a:xfrm>
            <a:off x="7101444" y="-35871"/>
            <a:ext cx="6223817" cy="1781952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การบริการร่วมและรวม </a:t>
            </a:r>
          </a:p>
          <a:p>
            <a:pPr algn="r"/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Composite Service (CaaS)</a:t>
            </a:r>
          </a:p>
        </p:txBody>
      </p:sp>
    </p:spTree>
    <p:extLst>
      <p:ext uri="{BB962C8B-B14F-4D97-AF65-F5344CB8AC3E}">
        <p14:creationId xmlns:p14="http://schemas.microsoft.com/office/powerpoint/2010/main" val="1128954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7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.4 เปรียบเทียบ </a:t>
            </a:r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Public Cloud vs Private Cloud</a:t>
            </a:r>
            <a:endParaRPr lang="th-TH" sz="4400" b="1" dirty="0">
              <a:latin typeface="TH SarabunPSK" panose="020B0500040200020003" pitchFamily="34" charset="-34"/>
              <a:ea typeface="AngsanaUPC" charset="0"/>
              <a:cs typeface="TH SarabunPSK" panose="020B0500040200020003" pitchFamily="34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à¸à¸¥à¸à¸²à¸£à¸à¹à¸à¸«à¸²à¸£à¸¹à¸à¸ à¸²à¸à¸ªà¸³à¸«à¸£à¸±à¸ private clouds">
            <a:extLst>
              <a:ext uri="{FF2B5EF4-FFF2-40B4-BE49-F238E27FC236}">
                <a16:creationId xmlns:a16="http://schemas.microsoft.com/office/drawing/2014/main" id="{A93DDB6B-AF66-4297-9E00-A936CFD65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530" y="2413831"/>
            <a:ext cx="6954075" cy="421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534F0AC-36D8-43C8-A91D-846BF92B98D7}"/>
              </a:ext>
            </a:extLst>
          </p:cNvPr>
          <p:cNvSpPr txBox="1"/>
          <p:nvPr/>
        </p:nvSpPr>
        <p:spPr>
          <a:xfrm>
            <a:off x="7101444" y="-35871"/>
            <a:ext cx="6223817" cy="1781952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การบริการร่วมและรวม </a:t>
            </a:r>
          </a:p>
          <a:p>
            <a:pPr algn="r"/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Composite Service (CaaS)</a:t>
            </a:r>
          </a:p>
        </p:txBody>
      </p:sp>
    </p:spTree>
    <p:extLst>
      <p:ext uri="{BB962C8B-B14F-4D97-AF65-F5344CB8AC3E}">
        <p14:creationId xmlns:p14="http://schemas.microsoft.com/office/powerpoint/2010/main" val="1367868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7</a:t>
            </a:r>
            <a:r>
              <a:rPr lang="th-TH" sz="4400" b="1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.5 </a:t>
            </a:r>
            <a:r>
              <a:rPr lang="en-US" sz="4400" b="1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Composite </a:t>
            </a:r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Service (CaaS)</a:t>
            </a:r>
            <a:endParaRPr lang="th-TH" sz="4400" b="1" dirty="0">
              <a:latin typeface="TH SarabunPSK" panose="020B0500040200020003" pitchFamily="34" charset="-34"/>
              <a:ea typeface="AngsanaUPC" charset="0"/>
              <a:cs typeface="TH SarabunPSK" panose="020B0500040200020003" pitchFamily="34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9191F7A3-C99D-4E01-A311-6E59983BC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5821" y="2455448"/>
            <a:ext cx="4505325" cy="2846928"/>
          </a:xfrm>
          <a:prstGeom prst="rect">
            <a:avLst/>
          </a:prstGeom>
        </p:spPr>
      </p:pic>
      <p:pic>
        <p:nvPicPr>
          <p:cNvPr id="20482" name="Picture 2" descr="à¸à¸¥à¸à¸²à¸£à¸à¹à¸à¸«à¸²à¸£à¸¹à¸à¸ à¸²à¸à¸ªà¸³à¸«à¸£à¸±à¸ Hybrid clouds">
            <a:extLst>
              <a:ext uri="{FF2B5EF4-FFF2-40B4-BE49-F238E27FC236}">
                <a16:creationId xmlns:a16="http://schemas.microsoft.com/office/drawing/2014/main" id="{B160FD34-D61F-403D-9A7F-A41481ED3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5" y="3802014"/>
            <a:ext cx="5389200" cy="249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7F106AE-9376-4274-964C-D59C36068D1A}"/>
              </a:ext>
            </a:extLst>
          </p:cNvPr>
          <p:cNvSpPr txBox="1"/>
          <p:nvPr/>
        </p:nvSpPr>
        <p:spPr>
          <a:xfrm>
            <a:off x="7101444" y="-35871"/>
            <a:ext cx="6223817" cy="1781952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การบริการร่วมและรวม </a:t>
            </a:r>
          </a:p>
          <a:p>
            <a:pPr algn="r"/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Composite Service (CaaS)</a:t>
            </a:r>
          </a:p>
        </p:txBody>
      </p:sp>
    </p:spTree>
    <p:extLst>
      <p:ext uri="{BB962C8B-B14F-4D97-AF65-F5344CB8AC3E}">
        <p14:creationId xmlns:p14="http://schemas.microsoft.com/office/powerpoint/2010/main" val="2482425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5132</TotalTime>
  <Words>542</Words>
  <Application>Microsoft Office PowerPoint</Application>
  <PresentationFormat>Custom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Paradon Ponsai</dc:creator>
  <cp:lastModifiedBy>Chantharamalee Atiwitch (chantati)</cp:lastModifiedBy>
  <cp:revision>724</cp:revision>
  <dcterms:created xsi:type="dcterms:W3CDTF">2017-09-19T00:56:44Z</dcterms:created>
  <dcterms:modified xsi:type="dcterms:W3CDTF">2021-08-24T02:41:34Z</dcterms:modified>
</cp:coreProperties>
</file>